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303" r:id="rId2"/>
  </p:sldIdLst>
  <p:sldSz cx="12801600" cy="9601200" type="A3"/>
  <p:notesSz cx="6858000" cy="9144000"/>
  <p:defaultTextStyle>
    <a:defPPr rtl="0">
      <a:defRPr lang="es-es"/>
    </a:defPPr>
    <a:lvl1pPr marL="0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1pPr>
    <a:lvl2pPr marL="537667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2pPr>
    <a:lvl3pPr marL="1075334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3pPr>
    <a:lvl4pPr marL="1613002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4pPr>
    <a:lvl5pPr marL="2150669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5pPr>
    <a:lvl6pPr marL="2688336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6pPr>
    <a:lvl7pPr marL="3226003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7pPr>
    <a:lvl8pPr marL="3763670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8pPr>
    <a:lvl9pPr marL="4301338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30F22"/>
    <a:srgbClr val="FDC608"/>
    <a:srgbClr val="FFF4DA"/>
    <a:srgbClr val="FFE8B2"/>
    <a:srgbClr val="FFDA7B"/>
    <a:srgbClr val="FFDD87"/>
    <a:srgbClr val="FFD155"/>
    <a:srgbClr val="E9EEDB"/>
    <a:srgbClr val="D3DDB3"/>
    <a:srgbClr val="87AE3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812"/>
    <p:restoredTop sz="88986" autoAdjust="0"/>
  </p:normalViewPr>
  <p:slideViewPr>
    <p:cSldViewPr snapToGrid="0" snapToObjects="1">
      <p:cViewPr varScale="1">
        <p:scale>
          <a:sx n="71" d="100"/>
          <a:sy n="71" d="100"/>
        </p:scale>
        <p:origin x="2190" y="60"/>
      </p:cViewPr>
      <p:guideLst/>
    </p:cSldViewPr>
  </p:slideViewPr>
  <p:notesTextViewPr>
    <p:cViewPr>
      <p:scale>
        <a:sx n="95" d="100"/>
        <a:sy n="95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95BCC969-1E29-0846-A19C-B204D4102463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9717C61B-DB49-3648-9957-C70EFCF769F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81371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1pPr>
    <a:lvl2pPr marL="537667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2pPr>
    <a:lvl3pPr marL="1075334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3pPr>
    <a:lvl4pPr marL="1613002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4pPr>
    <a:lvl5pPr marL="2150669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5pPr>
    <a:lvl6pPr marL="2688336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6pPr>
    <a:lvl7pPr marL="3226003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7pPr>
    <a:lvl8pPr marL="3763670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8pPr>
    <a:lvl9pPr marL="4301338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marL="171450" indent="-171450" rtl="0">
              <a:buFontTx/>
              <a:buChar char="-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 rtlCol="0"/>
          <a:lstStyle/>
          <a:p>
            <a:pPr rtl="0"/>
            <a:fld id="{0BE80A36-3381-3E49-A9CD-1D2B8E2AC2C2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75314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1571308"/>
            <a:ext cx="10881360" cy="3342640"/>
          </a:xfrm>
        </p:spPr>
        <p:txBody>
          <a:bodyPr rtlCol="0" anchor="b"/>
          <a:lstStyle>
            <a:lvl1pPr algn="ctr">
              <a:defRPr sz="8400"/>
            </a:lvl1pPr>
          </a:lstStyle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00200" y="5042853"/>
            <a:ext cx="9601200" cy="2318067"/>
          </a:xfrm>
        </p:spPr>
        <p:txBody>
          <a:bodyPr rtlCol="0"/>
          <a:lstStyle>
            <a:lvl1pPr marL="0" indent="0" algn="ctr">
              <a:buNone/>
              <a:defRPr sz="3360"/>
            </a:lvl1pPr>
            <a:lvl2pPr marL="640080" indent="0" algn="ctr">
              <a:buNone/>
              <a:defRPr sz="2800"/>
            </a:lvl2pPr>
            <a:lvl3pPr marL="1280160" indent="0" algn="ctr">
              <a:buNone/>
              <a:defRPr sz="2520"/>
            </a:lvl3pPr>
            <a:lvl4pPr marL="1920240" indent="0" algn="ctr">
              <a:buNone/>
              <a:defRPr sz="2240"/>
            </a:lvl4pPr>
            <a:lvl5pPr marL="2560320" indent="0" algn="ctr">
              <a:buNone/>
              <a:defRPr sz="2240"/>
            </a:lvl5pPr>
            <a:lvl6pPr marL="3200400" indent="0" algn="ctr">
              <a:buNone/>
              <a:defRPr sz="2240"/>
            </a:lvl6pPr>
            <a:lvl7pPr marL="3840480" indent="0" algn="ctr">
              <a:buNone/>
              <a:defRPr sz="2240"/>
            </a:lvl7pPr>
            <a:lvl8pPr marL="4480560" indent="0" algn="ctr">
              <a:buNone/>
              <a:defRPr sz="2240"/>
            </a:lvl8pPr>
            <a:lvl9pPr marL="5120640" indent="0" algn="ctr">
              <a:buNone/>
              <a:defRPr sz="2240"/>
            </a:lvl9pPr>
          </a:lstStyle>
          <a:p>
            <a:pPr rtl="0"/>
            <a:r>
              <a:rPr lang="e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7833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/>
          <a:lstStyle/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47026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1146" y="511175"/>
            <a:ext cx="2760345" cy="8136573"/>
          </a:xfrm>
        </p:spPr>
        <p:txBody>
          <a:bodyPr vert="eaVert" rtlCol="0"/>
          <a:lstStyle/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111" y="511175"/>
            <a:ext cx="8121015" cy="8136573"/>
          </a:xfrm>
        </p:spPr>
        <p:txBody>
          <a:bodyPr vert="eaVert" rtlCol="0"/>
          <a:lstStyle/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67439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350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3443" y="2393635"/>
            <a:ext cx="11041380" cy="3993832"/>
          </a:xfrm>
        </p:spPr>
        <p:txBody>
          <a:bodyPr rtlCol="0" anchor="b"/>
          <a:lstStyle>
            <a:lvl1pPr>
              <a:defRPr sz="8400"/>
            </a:lvl1pPr>
          </a:lstStyle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3443" y="6425250"/>
            <a:ext cx="11041380" cy="2100262"/>
          </a:xfrm>
        </p:spPr>
        <p:txBody>
          <a:bodyPr rtlCol="0"/>
          <a:lstStyle>
            <a:lvl1pPr marL="0" indent="0">
              <a:buNone/>
              <a:defRPr sz="3360">
                <a:solidFill>
                  <a:schemeClr val="tx1"/>
                </a:solidFill>
              </a:defRPr>
            </a:lvl1pPr>
            <a:lvl2pPr marL="64008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2pPr>
            <a:lvl3pPr marL="1280160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3pPr>
            <a:lvl4pPr marL="19202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4pPr>
            <a:lvl5pPr marL="256032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5pPr>
            <a:lvl6pPr marL="320040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6pPr>
            <a:lvl7pPr marL="384048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7pPr>
            <a:lvl8pPr marL="448056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8pPr>
            <a:lvl9pPr marL="51206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e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6094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110" y="2555875"/>
            <a:ext cx="5440680" cy="6091873"/>
          </a:xfrm>
        </p:spPr>
        <p:txBody>
          <a:bodyPr rtlCol="0"/>
          <a:lstStyle/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80810" y="2555875"/>
            <a:ext cx="5440680" cy="6091873"/>
          </a:xfrm>
        </p:spPr>
        <p:txBody>
          <a:bodyPr rtlCol="0"/>
          <a:lstStyle/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1430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7" y="511177"/>
            <a:ext cx="11041380" cy="1855788"/>
          </a:xfrm>
        </p:spPr>
        <p:txBody>
          <a:bodyPr rtlCol="0"/>
          <a:lstStyle/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1779" y="2353628"/>
            <a:ext cx="5415676" cy="1153477"/>
          </a:xfrm>
        </p:spPr>
        <p:txBody>
          <a:bodyPr rtlCol="0"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 rtl="0"/>
            <a:r>
              <a:rPr lang="e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1779" y="3507105"/>
            <a:ext cx="5415676" cy="5158423"/>
          </a:xfrm>
        </p:spPr>
        <p:txBody>
          <a:bodyPr rtlCol="0"/>
          <a:lstStyle/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80811" y="2353628"/>
            <a:ext cx="5442347" cy="1153477"/>
          </a:xfrm>
        </p:spPr>
        <p:txBody>
          <a:bodyPr rtlCol="0"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 rtl="0"/>
            <a:r>
              <a:rPr lang="e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80811" y="3507105"/>
            <a:ext cx="5442347" cy="5158423"/>
          </a:xfrm>
        </p:spPr>
        <p:txBody>
          <a:bodyPr rtlCol="0"/>
          <a:lstStyle/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0222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14488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70477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rtlCol="0" anchor="b"/>
          <a:lstStyle>
            <a:lvl1pPr>
              <a:defRPr sz="4480"/>
            </a:lvl1pPr>
          </a:lstStyle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42347" y="1382397"/>
            <a:ext cx="6480810" cy="6823075"/>
          </a:xfrm>
        </p:spPr>
        <p:txBody>
          <a:bodyPr rtlCol="0"/>
          <a:lstStyle>
            <a:lvl1pPr>
              <a:defRPr sz="4480"/>
            </a:lvl1pPr>
            <a:lvl2pPr>
              <a:defRPr sz="3920"/>
            </a:lvl2pPr>
            <a:lvl3pPr>
              <a:defRPr sz="336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 rtlCol="0"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 rtl="0"/>
            <a:r>
              <a:rPr lang="e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9036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rtlCol="0" anchor="b"/>
          <a:lstStyle>
            <a:lvl1pPr>
              <a:defRPr sz="4480"/>
            </a:lvl1pPr>
          </a:lstStyle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42347" y="1382397"/>
            <a:ext cx="6480810" cy="6823075"/>
          </a:xfrm>
        </p:spPr>
        <p:txBody>
          <a:bodyPr rtlCol="0" anchor="t"/>
          <a:lstStyle>
            <a:lvl1pPr marL="0" indent="0">
              <a:buNone/>
              <a:defRPr sz="4480"/>
            </a:lvl1pPr>
            <a:lvl2pPr marL="640080" indent="0">
              <a:buNone/>
              <a:defRPr sz="3920"/>
            </a:lvl2pPr>
            <a:lvl3pPr marL="1280160" indent="0">
              <a:buNone/>
              <a:defRPr sz="3360"/>
            </a:lvl3pPr>
            <a:lvl4pPr marL="1920240" indent="0">
              <a:buNone/>
              <a:defRPr sz="2800"/>
            </a:lvl4pPr>
            <a:lvl5pPr marL="2560320" indent="0">
              <a:buNone/>
              <a:defRPr sz="2800"/>
            </a:lvl5pPr>
            <a:lvl6pPr marL="3200400" indent="0">
              <a:buNone/>
              <a:defRPr sz="2800"/>
            </a:lvl6pPr>
            <a:lvl7pPr marL="3840480" indent="0">
              <a:buNone/>
              <a:defRPr sz="2800"/>
            </a:lvl7pPr>
            <a:lvl8pPr marL="4480560" indent="0">
              <a:buNone/>
              <a:defRPr sz="2800"/>
            </a:lvl8pPr>
            <a:lvl9pPr marL="5120640" indent="0">
              <a:buNone/>
              <a:defRPr sz="2800"/>
            </a:lvl9pPr>
          </a:lstStyle>
          <a:p>
            <a:pPr rtl="0"/>
            <a:r>
              <a:rPr lang="e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 rtlCol="0"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 rtl="0"/>
            <a:r>
              <a:rPr lang="e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87727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rtl="0"/>
            <a:r>
              <a:rPr lang="e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es"/>
              <a:t>Edit Master text styles</a:t>
            </a:r>
          </a:p>
          <a:p>
            <a:pPr lvl="1" rtl="0"/>
            <a:r>
              <a:rPr lang="es"/>
              <a:t>Second level</a:t>
            </a:r>
          </a:p>
          <a:p>
            <a:pPr lvl="2" rtl="0"/>
            <a:r>
              <a:rPr lang="es"/>
              <a:t>Third level</a:t>
            </a:r>
          </a:p>
          <a:p>
            <a:pPr lvl="3" rtl="0"/>
            <a:r>
              <a:rPr lang="es"/>
              <a:t>Fourth level</a:t>
            </a:r>
          </a:p>
          <a:p>
            <a:pPr lvl="4" rtl="0"/>
            <a:r>
              <a:rPr lang="e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A016786C-331F-EF46-BCE8-9AAD6B8EFC9A}" type="datetimeFigureOut">
              <a:rPr lang="en-US" smtClean="0"/>
              <a:t>4/24/2020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5559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80160" rtl="0" eaLnBrk="1" latinLnBrk="0" hangingPunct="1">
        <a:lnSpc>
          <a:spcPct val="90000"/>
        </a:lnSpc>
        <a:spcBef>
          <a:spcPct val="0"/>
        </a:spcBef>
        <a:buNone/>
        <a:defRPr sz="61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1280160" rtl="0" eaLnBrk="1" latinLnBrk="0" hangingPunct="1">
        <a:lnSpc>
          <a:spcPct val="90000"/>
        </a:lnSpc>
        <a:spcBef>
          <a:spcPts val="1400"/>
        </a:spcBef>
        <a:buFont typeface="Arial" panose="020B0604020202020204" pitchFamily="34" charset="0"/>
        <a:buChar char="•"/>
        <a:defRPr sz="3920" kern="1200">
          <a:solidFill>
            <a:schemeClr val="tx1"/>
          </a:solidFill>
          <a:latin typeface="+mn-lt"/>
          <a:ea typeface="+mn-ea"/>
          <a:cs typeface="+mn-cs"/>
        </a:defRPr>
      </a:lvl1pPr>
      <a:lvl2pPr marL="9601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2pPr>
      <a:lvl3pPr marL="16002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22402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88036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52044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41605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4406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801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56032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20040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38404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4805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1206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Rectangle 136">
            <a:extLst>
              <a:ext uri="{FF2B5EF4-FFF2-40B4-BE49-F238E27FC236}">
                <a16:creationId xmlns:a16="http://schemas.microsoft.com/office/drawing/2014/main" id="{603A180C-37AF-DE46-9E56-998A0C28B530}"/>
              </a:ext>
            </a:extLst>
          </p:cNvPr>
          <p:cNvSpPr/>
          <p:nvPr/>
        </p:nvSpPr>
        <p:spPr>
          <a:xfrm>
            <a:off x="227237" y="8507799"/>
            <a:ext cx="12283032" cy="652128"/>
          </a:xfrm>
          <a:prstGeom prst="rect">
            <a:avLst/>
          </a:prstGeom>
          <a:solidFill>
            <a:srgbClr val="FFE8B2"/>
          </a:solidFill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900" b="1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Supuestos: </a:t>
            </a:r>
            <a:r>
              <a:rPr lang="es" sz="90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Las comunidades apoyan al PEA y alientan a los alumnos a matricularse y asistir; la seguridad no impide la asistencia de los alumnos; los docentes están disponibles y se les permite trabajar; hay espacios físicos disponibles para albergar al PEA; los donantes y la financiación permiten modificaciones en el diseño del programa en caso de cambios en las necesidades o el contexto; el ME, las ONG y los grupos integrados de asociados están dispuestos a involucrarse y coordinar; existen o pueden elaborarse políticas que permitan que los alumnos objetivo participen en el PEA o que validen al PEA como alternativa educativa legítima</a:t>
            </a:r>
            <a:endParaRPr lang="en-US" sz="900" b="1" dirty="0">
              <a:solidFill>
                <a:schemeClr val="tx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7001A221-58B2-474A-B927-A8F693B26BBA}"/>
              </a:ext>
            </a:extLst>
          </p:cNvPr>
          <p:cNvSpPr/>
          <p:nvPr/>
        </p:nvSpPr>
        <p:spPr>
          <a:xfrm>
            <a:off x="10692511" y="2564038"/>
            <a:ext cx="1817757" cy="5854941"/>
          </a:xfrm>
          <a:prstGeom prst="rect">
            <a:avLst/>
          </a:prstGeom>
          <a:solidFill>
            <a:srgbClr val="E9EEDB"/>
          </a:solidFill>
          <a:ln>
            <a:solidFill>
              <a:srgbClr val="87AE3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dirty="0"/>
          </a:p>
        </p:txBody>
      </p:sp>
      <p:cxnSp>
        <p:nvCxnSpPr>
          <p:cNvPr id="185" name="Elbow Connector 184">
            <a:extLst>
              <a:ext uri="{FF2B5EF4-FFF2-40B4-BE49-F238E27FC236}">
                <a16:creationId xmlns:a16="http://schemas.microsoft.com/office/drawing/2014/main" id="{81FD49D0-3D88-F943-A175-12C56B985EBF}"/>
              </a:ext>
            </a:extLst>
          </p:cNvPr>
          <p:cNvCxnSpPr>
            <a:cxnSpLocks/>
            <a:stCxn id="17" idx="2"/>
            <a:endCxn id="25" idx="1"/>
          </p:cNvCxnSpPr>
          <p:nvPr/>
        </p:nvCxnSpPr>
        <p:spPr>
          <a:xfrm rot="5400000" flipH="1" flipV="1">
            <a:off x="8375980" y="2386344"/>
            <a:ext cx="627973" cy="4105387"/>
          </a:xfrm>
          <a:prstGeom prst="bentConnector4">
            <a:avLst>
              <a:gd name="adj1" fmla="val -186565"/>
              <a:gd name="adj2" fmla="val 97817"/>
            </a:avLst>
          </a:prstGeom>
          <a:ln w="12700">
            <a:solidFill>
              <a:srgbClr val="87AE39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Elbow Connector 175">
            <a:extLst>
              <a:ext uri="{FF2B5EF4-FFF2-40B4-BE49-F238E27FC236}">
                <a16:creationId xmlns:a16="http://schemas.microsoft.com/office/drawing/2014/main" id="{F8A4E326-C24F-5B48-9E0D-A89388A6E03E}"/>
              </a:ext>
            </a:extLst>
          </p:cNvPr>
          <p:cNvCxnSpPr>
            <a:cxnSpLocks/>
            <a:endCxn id="18" idx="2"/>
          </p:cNvCxnSpPr>
          <p:nvPr/>
        </p:nvCxnSpPr>
        <p:spPr>
          <a:xfrm rot="5400000">
            <a:off x="6159915" y="4075098"/>
            <a:ext cx="1293854" cy="1227489"/>
          </a:xfrm>
          <a:prstGeom prst="bentConnector3">
            <a:avLst>
              <a:gd name="adj1" fmla="val 117668"/>
            </a:avLst>
          </a:prstGeom>
          <a:ln w="12700">
            <a:solidFill>
              <a:srgbClr val="1F5CA8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Elbow Connector 167">
            <a:extLst>
              <a:ext uri="{FF2B5EF4-FFF2-40B4-BE49-F238E27FC236}">
                <a16:creationId xmlns:a16="http://schemas.microsoft.com/office/drawing/2014/main" id="{EE45CB46-148B-494A-9F65-863F849821A2}"/>
              </a:ext>
            </a:extLst>
          </p:cNvPr>
          <p:cNvCxnSpPr>
            <a:cxnSpLocks/>
            <a:stCxn id="22" idx="1"/>
            <a:endCxn id="15" idx="2"/>
          </p:cNvCxnSpPr>
          <p:nvPr/>
        </p:nvCxnSpPr>
        <p:spPr>
          <a:xfrm rot="10800000" flipV="1">
            <a:off x="2126200" y="3790455"/>
            <a:ext cx="5039340" cy="962570"/>
          </a:xfrm>
          <a:prstGeom prst="bentConnector4">
            <a:avLst>
              <a:gd name="adj1" fmla="val 45932"/>
              <a:gd name="adj2" fmla="val 123749"/>
            </a:avLst>
          </a:prstGeom>
          <a:ln w="12700">
            <a:solidFill>
              <a:srgbClr val="1F5CA8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C19B60EE-ED38-F143-8445-23197ED01BB3}"/>
              </a:ext>
            </a:extLst>
          </p:cNvPr>
          <p:cNvSpPr/>
          <p:nvPr/>
        </p:nvSpPr>
        <p:spPr>
          <a:xfrm>
            <a:off x="1719556" y="2613864"/>
            <a:ext cx="1691640" cy="546520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Los alumnos asisten y permanecen</a:t>
            </a:r>
            <a:r>
              <a:rPr lang="cs-CZ" sz="1000" dirty="0">
                <a:solidFill>
                  <a:schemeClr val="bg1"/>
                </a:solidFill>
              </a:rPr>
              <a:t> </a:t>
            </a:r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en el PEA</a:t>
            </a:r>
          </a:p>
        </p:txBody>
      </p:sp>
      <p:sp>
        <p:nvSpPr>
          <p:cNvPr id="11" name="Rounded Rectangle 10">
            <a:extLst>
              <a:ext uri="{FF2B5EF4-FFF2-40B4-BE49-F238E27FC236}">
                <a16:creationId xmlns:a16="http://schemas.microsoft.com/office/drawing/2014/main" id="{CBE93E80-F2C1-A049-9EAC-1193FEDDDD93}"/>
              </a:ext>
            </a:extLst>
          </p:cNvPr>
          <p:cNvSpPr/>
          <p:nvPr/>
        </p:nvSpPr>
        <p:spPr>
          <a:xfrm>
            <a:off x="5337440" y="2621044"/>
            <a:ext cx="1691640" cy="551629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Se </a:t>
            </a:r>
            <a:r>
              <a:rPr lang="es-ES" sz="1000" dirty="0">
                <a:solidFill>
                  <a:schemeClr val="bg1"/>
                </a:solidFill>
                <a:latin typeface="Lato" panose="020F0502020204030203" pitchFamily="34" charset="0"/>
              </a:rPr>
              <a:t>ofrece</a:t>
            </a:r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 instrucción de </a:t>
            </a:r>
            <a:r>
              <a:rPr lang="es-ES" sz="1000" dirty="0">
                <a:solidFill>
                  <a:schemeClr val="bg1"/>
                </a:solidFill>
                <a:latin typeface="Lato" panose="020F0502020204030203" pitchFamily="34" charset="0"/>
              </a:rPr>
              <a:t>gran</a:t>
            </a:r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 calidad</a:t>
            </a:r>
          </a:p>
        </p:txBody>
      </p:sp>
      <p:sp>
        <p:nvSpPr>
          <p:cNvPr id="12" name="Rounded Rectangle 11">
            <a:extLst>
              <a:ext uri="{FF2B5EF4-FFF2-40B4-BE49-F238E27FC236}">
                <a16:creationId xmlns:a16="http://schemas.microsoft.com/office/drawing/2014/main" id="{CD86D7F1-ED07-E247-8E82-3778A3898EB2}"/>
              </a:ext>
            </a:extLst>
          </p:cNvPr>
          <p:cNvSpPr/>
          <p:nvPr/>
        </p:nvSpPr>
        <p:spPr>
          <a:xfrm>
            <a:off x="8948644" y="2614318"/>
            <a:ext cx="1691640" cy="546521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Programas y centros EA</a:t>
            </a:r>
            <a:br>
              <a:rPr lang="en-US" sz="1000" dirty="0">
                <a:solidFill>
                  <a:schemeClr val="bg1"/>
                </a:solidFill>
                <a:latin typeface="Lato" panose="020F0502020204030203" pitchFamily="34" charset="0"/>
              </a:rPr>
            </a:br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gestionados de manera eficaz</a:t>
            </a:r>
          </a:p>
        </p:txBody>
      </p:sp>
      <p:sp>
        <p:nvSpPr>
          <p:cNvPr id="13" name="Rounded Rectangle 12">
            <a:extLst>
              <a:ext uri="{FF2B5EF4-FFF2-40B4-BE49-F238E27FC236}">
                <a16:creationId xmlns:a16="http://schemas.microsoft.com/office/drawing/2014/main" id="{0F989CBD-6420-E948-8670-81F0A5600E8B}"/>
              </a:ext>
            </a:extLst>
          </p:cNvPr>
          <p:cNvSpPr/>
          <p:nvPr/>
        </p:nvSpPr>
        <p:spPr>
          <a:xfrm>
            <a:off x="10751939" y="2607808"/>
            <a:ext cx="1691640" cy="551629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PEA alineados</a:t>
            </a:r>
            <a:br>
              <a:rPr lang="en-US" sz="1000" dirty="0">
                <a:solidFill>
                  <a:schemeClr val="bg1"/>
                </a:solidFill>
                <a:latin typeface="Lato" panose="020F0502020204030203" pitchFamily="34" charset="0"/>
              </a:rPr>
            </a:br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con marcos de políticas</a:t>
            </a:r>
          </a:p>
        </p:txBody>
      </p:sp>
      <p:sp>
        <p:nvSpPr>
          <p:cNvPr id="14" name="Rounded Rectangle 13">
            <a:extLst>
              <a:ext uri="{FF2B5EF4-FFF2-40B4-BE49-F238E27FC236}">
                <a16:creationId xmlns:a16="http://schemas.microsoft.com/office/drawing/2014/main" id="{62242C13-B21A-BA42-9D14-A08C83F546A9}"/>
              </a:ext>
            </a:extLst>
          </p:cNvPr>
          <p:cNvSpPr/>
          <p:nvPr/>
        </p:nvSpPr>
        <p:spPr>
          <a:xfrm>
            <a:off x="2586123" y="3536873"/>
            <a:ext cx="819624" cy="1216351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8000" tIns="38100" rIns="18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</a:rPr>
              <a:t>Niños y jóvenes sin escolarizar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 con sobreedad identificados y matriculados</a:t>
            </a:r>
          </a:p>
        </p:txBody>
      </p:sp>
      <p:sp>
        <p:nvSpPr>
          <p:cNvPr id="15" name="Rounded Rectangle 14">
            <a:extLst>
              <a:ext uri="{FF2B5EF4-FFF2-40B4-BE49-F238E27FC236}">
                <a16:creationId xmlns:a16="http://schemas.microsoft.com/office/drawing/2014/main" id="{AE7E45DF-8B6C-4B42-9C9C-0E9195AB51BF}"/>
              </a:ext>
            </a:extLst>
          </p:cNvPr>
          <p:cNvSpPr/>
          <p:nvPr/>
        </p:nvSpPr>
        <p:spPr>
          <a:xfrm>
            <a:off x="1716193" y="3443092"/>
            <a:ext cx="820013" cy="1309933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8000" tIns="38100" rIns="18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Las </a:t>
            </a:r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ubicaciones y los horarios de los centros de EA satisfacen las</a:t>
            </a:r>
            <a:r>
              <a:rPr lang="cs-CZ" sz="8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necesidades de los</a:t>
            </a:r>
            <a:r>
              <a:rPr lang="cs-CZ" sz="8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alumnos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3C7A5C6C-50F4-7749-A62A-00F144FA783E}"/>
              </a:ext>
            </a:extLst>
          </p:cNvPr>
          <p:cNvSpPr/>
          <p:nvPr/>
        </p:nvSpPr>
        <p:spPr>
          <a:xfrm>
            <a:off x="6225794" y="3536872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8000" tIns="38100" rIns="18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P</a:t>
            </a:r>
            <a:r>
              <a:rPr lang="es-ES" sz="800" dirty="0" err="1">
                <a:solidFill>
                  <a:schemeClr val="bg1"/>
                </a:solidFill>
                <a:latin typeface="Lato" panose="020F0502020204030203" pitchFamily="34" charset="0"/>
              </a:rPr>
              <a:t>lan</a:t>
            </a:r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</a:rPr>
              <a:t> de estudios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 y materiales</a:t>
            </a:r>
            <a:br>
              <a:rPr lang="cs-CZ" sz="800" dirty="0">
                <a:solidFill>
                  <a:schemeClr val="bg1"/>
                </a:solidFill>
                <a:latin typeface="Lato" panose="020F0502020204030203" pitchFamily="34" charset="0"/>
              </a:rPr>
            </a:b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de EA </a:t>
            </a:r>
            <a:r>
              <a:rPr lang="es-ES" sz="800" dirty="0" err="1">
                <a:solidFill>
                  <a:schemeClr val="bg1"/>
                </a:solidFill>
                <a:latin typeface="Lato" panose="020F0502020204030203" pitchFamily="34" charset="0"/>
              </a:rPr>
              <a:t>deteminados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, desarrollados y diseminados</a:t>
            </a:r>
          </a:p>
        </p:txBody>
      </p:sp>
      <p:sp>
        <p:nvSpPr>
          <p:cNvPr id="18" name="Rounded Rectangle 17">
            <a:extLst>
              <a:ext uri="{FF2B5EF4-FFF2-40B4-BE49-F238E27FC236}">
                <a16:creationId xmlns:a16="http://schemas.microsoft.com/office/drawing/2014/main" id="{8B069D87-5E57-2E4C-A297-D4CB730CE694}"/>
              </a:ext>
            </a:extLst>
          </p:cNvPr>
          <p:cNvSpPr/>
          <p:nvPr/>
        </p:nvSpPr>
        <p:spPr>
          <a:xfrm>
            <a:off x="5337440" y="4829292"/>
            <a:ext cx="1711314" cy="506477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Docentes de EA contratados, supervisados y remunerados</a:t>
            </a:r>
          </a:p>
        </p:txBody>
      </p:sp>
      <p:sp>
        <p:nvSpPr>
          <p:cNvPr id="19" name="Rounded Rectangle 18">
            <a:extLst>
              <a:ext uri="{FF2B5EF4-FFF2-40B4-BE49-F238E27FC236}">
                <a16:creationId xmlns:a16="http://schemas.microsoft.com/office/drawing/2014/main" id="{08BA6D7E-9054-604A-922D-BCF9B246CBD2}"/>
              </a:ext>
            </a:extLst>
          </p:cNvPr>
          <p:cNvSpPr/>
          <p:nvPr/>
        </p:nvSpPr>
        <p:spPr>
          <a:xfrm>
            <a:off x="5324410" y="3533057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Formación continua para desarrollo profesional de los docentes de EA</a:t>
            </a:r>
          </a:p>
        </p:txBody>
      </p:sp>
      <p:sp>
        <p:nvSpPr>
          <p:cNvPr id="20" name="Rounded Rectangle 19">
            <a:extLst>
              <a:ext uri="{FF2B5EF4-FFF2-40B4-BE49-F238E27FC236}">
                <a16:creationId xmlns:a16="http://schemas.microsoft.com/office/drawing/2014/main" id="{EF54F850-CAAB-0042-90E4-3858FCC0814C}"/>
              </a:ext>
            </a:extLst>
          </p:cNvPr>
          <p:cNvSpPr/>
          <p:nvPr/>
        </p:nvSpPr>
        <p:spPr>
          <a:xfrm>
            <a:off x="7151215" y="4138996"/>
            <a:ext cx="1691640" cy="502920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Las comunidades se comprometen y apoyan al PEA</a:t>
            </a:r>
          </a:p>
        </p:txBody>
      </p:sp>
      <p:sp>
        <p:nvSpPr>
          <p:cNvPr id="21" name="Rounded Rectangle 20">
            <a:extLst>
              <a:ext uri="{FF2B5EF4-FFF2-40B4-BE49-F238E27FC236}">
                <a16:creationId xmlns:a16="http://schemas.microsoft.com/office/drawing/2014/main" id="{86AFDB35-DC5E-DF42-BDD3-2775A07ED8F5}"/>
              </a:ext>
            </a:extLst>
          </p:cNvPr>
          <p:cNvSpPr/>
          <p:nvPr/>
        </p:nvSpPr>
        <p:spPr>
          <a:xfrm>
            <a:off x="8926029" y="3543439"/>
            <a:ext cx="700284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Se han establecido planes de salida y sostenibilidad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1C4F33B4-7AF2-A14D-8C9A-546661032584}"/>
              </a:ext>
            </a:extLst>
          </p:cNvPr>
          <p:cNvSpPr/>
          <p:nvPr/>
        </p:nvSpPr>
        <p:spPr>
          <a:xfrm>
            <a:off x="7165540" y="3538995"/>
            <a:ext cx="1691640" cy="502920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</a:rPr>
              <a:t>Comités comunitarios de educación (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CCE) capacitados y equipados</a:t>
            </a:r>
          </a:p>
        </p:txBody>
      </p:sp>
      <p:sp>
        <p:nvSpPr>
          <p:cNvPr id="24" name="Rounded Rectangle 23">
            <a:extLst>
              <a:ext uri="{FF2B5EF4-FFF2-40B4-BE49-F238E27FC236}">
                <a16:creationId xmlns:a16="http://schemas.microsoft.com/office/drawing/2014/main" id="{6AFAFCB7-3E6B-DE4B-BCF5-87DBBBA47706}"/>
              </a:ext>
            </a:extLst>
          </p:cNvPr>
          <p:cNvSpPr/>
          <p:nvPr/>
        </p:nvSpPr>
        <p:spPr>
          <a:xfrm>
            <a:off x="9709487" y="3536672"/>
            <a:ext cx="917819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Se han establecido sistemas </a:t>
            </a:r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</a:rPr>
              <a:t>de </a:t>
            </a:r>
            <a:r>
              <a:rPr lang="es-ES" sz="800">
                <a:solidFill>
                  <a:schemeClr val="bg1"/>
                </a:solidFill>
                <a:latin typeface="Lato" panose="020F0502020204030203" pitchFamily="34" charset="0"/>
              </a:rPr>
              <a:t>gestión económica</a:t>
            </a:r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</a:rPr>
              <a:t>,  supervisión y 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 M&amp;E </a:t>
            </a:r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</a:rPr>
              <a:t>armonizados 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con las metas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D7A29A9D-12E2-8B44-9451-840D55EDC295}"/>
              </a:ext>
            </a:extLst>
          </p:cNvPr>
          <p:cNvSpPr/>
          <p:nvPr/>
        </p:nvSpPr>
        <p:spPr>
          <a:xfrm>
            <a:off x="10742661" y="3516975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Se usan planes de estudios y materiales aprobados por el ME</a:t>
            </a:r>
          </a:p>
        </p:txBody>
      </p:sp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642207C1-0655-6F4C-9A48-07D12ACEC264}"/>
              </a:ext>
            </a:extLst>
          </p:cNvPr>
          <p:cNvSpPr/>
          <p:nvPr/>
        </p:nvSpPr>
        <p:spPr>
          <a:xfrm>
            <a:off x="11615770" y="3513864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Vías para examen, certificación y transición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B9BB62C5-6A2A-754B-9DB5-2C8E532A4D31}"/>
              </a:ext>
            </a:extLst>
          </p:cNvPr>
          <p:cNvSpPr/>
          <p:nvPr/>
        </p:nvSpPr>
        <p:spPr>
          <a:xfrm>
            <a:off x="11621026" y="4832849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Las metas, el seguimiento y la financiación están armonizados con las políticas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6420E7E7-EA91-9941-8F20-5E36A9B7C63B}"/>
              </a:ext>
            </a:extLst>
          </p:cNvPr>
          <p:cNvSpPr/>
          <p:nvPr/>
        </p:nvSpPr>
        <p:spPr>
          <a:xfrm>
            <a:off x="10731784" y="4829876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El </a:t>
            </a:r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</a:rPr>
              <a:t>PEA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 tiene el apoyo del gobierno local o nacional</a:t>
            </a:r>
          </a:p>
        </p:txBody>
      </p: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DCCB0EAF-E5D5-8F42-A9FA-BC0337D6ED1D}"/>
              </a:ext>
            </a:extLst>
          </p:cNvPr>
          <p:cNvCxnSpPr>
            <a:cxnSpLocks/>
          </p:cNvCxnSpPr>
          <p:nvPr/>
        </p:nvCxnSpPr>
        <p:spPr>
          <a:xfrm>
            <a:off x="1718774" y="2512235"/>
            <a:ext cx="10711144" cy="0"/>
          </a:xfrm>
          <a:prstGeom prst="straightConnector1">
            <a:avLst/>
          </a:prstGeom>
          <a:ln w="28575"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grpSp>
        <p:nvGrpSpPr>
          <p:cNvPr id="178" name="Group 177">
            <a:extLst>
              <a:ext uri="{FF2B5EF4-FFF2-40B4-BE49-F238E27FC236}">
                <a16:creationId xmlns:a16="http://schemas.microsoft.com/office/drawing/2014/main" id="{6B1366F5-12D7-1344-AD95-035F3635E1CA}"/>
              </a:ext>
            </a:extLst>
          </p:cNvPr>
          <p:cNvGrpSpPr/>
          <p:nvPr/>
        </p:nvGrpSpPr>
        <p:grpSpPr>
          <a:xfrm>
            <a:off x="1718774" y="3170563"/>
            <a:ext cx="1686972" cy="263081"/>
            <a:chOff x="1615722" y="3912932"/>
            <a:chExt cx="1373074" cy="209269"/>
          </a:xfrm>
        </p:grpSpPr>
        <p:cxnSp>
          <p:nvCxnSpPr>
            <p:cNvPr id="63" name="Straight Arrow Connector 62">
              <a:extLst>
                <a:ext uri="{FF2B5EF4-FFF2-40B4-BE49-F238E27FC236}">
                  <a16:creationId xmlns:a16="http://schemas.microsoft.com/office/drawing/2014/main" id="{175C05BD-C5FB-4B47-9B62-5C4E19A233EC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64" name="Straight Arrow Connector 63">
              <a:extLst>
                <a:ext uri="{FF2B5EF4-FFF2-40B4-BE49-F238E27FC236}">
                  <a16:creationId xmlns:a16="http://schemas.microsoft.com/office/drawing/2014/main" id="{6E91B4B7-5E2D-334E-B64E-1769216AE40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126" name="Pentagon 125">
            <a:extLst>
              <a:ext uri="{FF2B5EF4-FFF2-40B4-BE49-F238E27FC236}">
                <a16:creationId xmlns:a16="http://schemas.microsoft.com/office/drawing/2014/main" id="{8E811360-EC93-B247-ABE1-75F88431FB93}"/>
              </a:ext>
            </a:extLst>
          </p:cNvPr>
          <p:cNvSpPr/>
          <p:nvPr/>
        </p:nvSpPr>
        <p:spPr>
          <a:xfrm rot="16200000">
            <a:off x="-2462161" y="4433593"/>
            <a:ext cx="5711596" cy="332801"/>
          </a:xfrm>
          <a:prstGeom prst="homePlate">
            <a:avLst/>
          </a:prstGeom>
          <a:solidFill>
            <a:srgbClr val="FDC608"/>
          </a:solidFill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es" sz="110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Análisis de la situación en curso</a:t>
            </a:r>
          </a:p>
        </p:txBody>
      </p:sp>
      <p:sp>
        <p:nvSpPr>
          <p:cNvPr id="128" name="Pentagon 127">
            <a:extLst>
              <a:ext uri="{FF2B5EF4-FFF2-40B4-BE49-F238E27FC236}">
                <a16:creationId xmlns:a16="http://schemas.microsoft.com/office/drawing/2014/main" id="{CA637C39-1E82-6949-9A4F-FF51F1EE507F}"/>
              </a:ext>
            </a:extLst>
          </p:cNvPr>
          <p:cNvSpPr/>
          <p:nvPr/>
        </p:nvSpPr>
        <p:spPr>
          <a:xfrm rot="16200000">
            <a:off x="-2117035" y="4160364"/>
            <a:ext cx="5713778" cy="332801"/>
          </a:xfrm>
          <a:prstGeom prst="homePlate">
            <a:avLst/>
          </a:prstGeom>
          <a:solidFill>
            <a:srgbClr val="FFDA7B"/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es" sz="110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Colaboración con comunidades, gobiernos, ONG y otras partes interesadas</a:t>
            </a:r>
          </a:p>
        </p:txBody>
      </p:sp>
      <p:sp>
        <p:nvSpPr>
          <p:cNvPr id="129" name="Pentagon 128">
            <a:extLst>
              <a:ext uri="{FF2B5EF4-FFF2-40B4-BE49-F238E27FC236}">
                <a16:creationId xmlns:a16="http://schemas.microsoft.com/office/drawing/2014/main" id="{BEDC5AA9-CBAE-0C40-A12A-2F2A5975586E}"/>
              </a:ext>
            </a:extLst>
          </p:cNvPr>
          <p:cNvSpPr/>
          <p:nvPr/>
        </p:nvSpPr>
        <p:spPr>
          <a:xfrm rot="16200000">
            <a:off x="-1803766" y="3955171"/>
            <a:ext cx="5765671" cy="332801"/>
          </a:xfrm>
          <a:prstGeom prst="homePlate">
            <a:avLst/>
          </a:prstGeom>
          <a:solidFill>
            <a:srgbClr val="FFE8B2"/>
          </a:solidFill>
          <a:ln>
            <a:solidFill>
              <a:schemeClr val="accent4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es" sz="11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Aprendizaje y adaptación programátic</a:t>
            </a:r>
            <a:r>
              <a:rPr lang="es-ES" sz="11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os</a:t>
            </a:r>
            <a:endParaRPr lang="es" sz="1100" dirty="0">
              <a:solidFill>
                <a:schemeClr val="tx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cxnSp>
        <p:nvCxnSpPr>
          <p:cNvPr id="161" name="Elbow Connector 160">
            <a:extLst>
              <a:ext uri="{FF2B5EF4-FFF2-40B4-BE49-F238E27FC236}">
                <a16:creationId xmlns:a16="http://schemas.microsoft.com/office/drawing/2014/main" id="{3DEC0ADA-6E99-9B47-BC4F-2E5C868916BD}"/>
              </a:ext>
            </a:extLst>
          </p:cNvPr>
          <p:cNvCxnSpPr>
            <a:cxnSpLocks/>
            <a:stCxn id="28" idx="2"/>
            <a:endCxn id="14" idx="2"/>
          </p:cNvCxnSpPr>
          <p:nvPr/>
        </p:nvCxnSpPr>
        <p:spPr>
          <a:xfrm rot="5400000" flipH="1">
            <a:off x="6423198" y="1325962"/>
            <a:ext cx="1292804" cy="8147329"/>
          </a:xfrm>
          <a:prstGeom prst="bentConnector3">
            <a:avLst>
              <a:gd name="adj1" fmla="val -9481"/>
            </a:avLst>
          </a:prstGeom>
          <a:ln w="12700">
            <a:solidFill>
              <a:srgbClr val="C77749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Elbow Connector 171">
            <a:extLst>
              <a:ext uri="{FF2B5EF4-FFF2-40B4-BE49-F238E27FC236}">
                <a16:creationId xmlns:a16="http://schemas.microsoft.com/office/drawing/2014/main" id="{EB873F35-A201-364A-8768-C44BD54AA794}"/>
              </a:ext>
            </a:extLst>
          </p:cNvPr>
          <p:cNvCxnSpPr>
            <a:cxnSpLocks/>
            <a:stCxn id="22" idx="3"/>
            <a:endCxn id="14" idx="2"/>
          </p:cNvCxnSpPr>
          <p:nvPr/>
        </p:nvCxnSpPr>
        <p:spPr>
          <a:xfrm flipH="1">
            <a:off x="2995935" y="3790455"/>
            <a:ext cx="5861245" cy="962769"/>
          </a:xfrm>
          <a:prstGeom prst="bentConnector4">
            <a:avLst>
              <a:gd name="adj1" fmla="val -282"/>
              <a:gd name="adj2" fmla="val 203579"/>
            </a:avLst>
          </a:prstGeom>
          <a:ln w="12700">
            <a:solidFill>
              <a:srgbClr val="FDC608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Arrow Connector 64">
            <a:extLst>
              <a:ext uri="{FF2B5EF4-FFF2-40B4-BE49-F238E27FC236}">
                <a16:creationId xmlns:a16="http://schemas.microsoft.com/office/drawing/2014/main" id="{6B594048-C0DC-1B40-8150-E136C7716ACD}"/>
              </a:ext>
            </a:extLst>
          </p:cNvPr>
          <p:cNvCxnSpPr>
            <a:cxnSpLocks/>
            <a:stCxn id="89" idx="1"/>
            <a:endCxn id="91" idx="3"/>
          </p:cNvCxnSpPr>
          <p:nvPr/>
        </p:nvCxnSpPr>
        <p:spPr>
          <a:xfrm flipH="1">
            <a:off x="4829680" y="1943753"/>
            <a:ext cx="691159" cy="2929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ounded Rectangle 48">
            <a:extLst>
              <a:ext uri="{FF2B5EF4-FFF2-40B4-BE49-F238E27FC236}">
                <a16:creationId xmlns:a16="http://schemas.microsoft.com/office/drawing/2014/main" id="{106C4CEE-1B04-1240-94B2-5D8A76B513FF}"/>
              </a:ext>
            </a:extLst>
          </p:cNvPr>
          <p:cNvSpPr/>
          <p:nvPr/>
        </p:nvSpPr>
        <p:spPr>
          <a:xfrm>
            <a:off x="3521354" y="2625939"/>
            <a:ext cx="1691640" cy="548640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Entorno educativo inclusivo, seguro y</a:t>
            </a:r>
            <a:r>
              <a:rPr lang="cs-CZ" sz="1000" dirty="0">
                <a:solidFill>
                  <a:schemeClr val="bg1"/>
                </a:solidFill>
                <a:latin typeface="Lato" panose="020F0502020204030203" pitchFamily="34" charset="0"/>
              </a:rPr>
              <a:t> </a:t>
            </a:r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preparado para el aprendizaje</a:t>
            </a:r>
          </a:p>
        </p:txBody>
      </p:sp>
      <p:cxnSp>
        <p:nvCxnSpPr>
          <p:cNvPr id="82" name="Straight Arrow Connector 81">
            <a:extLst>
              <a:ext uri="{FF2B5EF4-FFF2-40B4-BE49-F238E27FC236}">
                <a16:creationId xmlns:a16="http://schemas.microsoft.com/office/drawing/2014/main" id="{24DAED7A-D4D2-8E41-A08E-E731903D1493}"/>
              </a:ext>
            </a:extLst>
          </p:cNvPr>
          <p:cNvCxnSpPr>
            <a:cxnSpLocks/>
            <a:stCxn id="49" idx="1"/>
            <a:endCxn id="9" idx="3"/>
          </p:cNvCxnSpPr>
          <p:nvPr/>
        </p:nvCxnSpPr>
        <p:spPr>
          <a:xfrm flipH="1" flipV="1">
            <a:off x="3411196" y="2887124"/>
            <a:ext cx="110158" cy="13135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>
            <a:extLst>
              <a:ext uri="{FF2B5EF4-FFF2-40B4-BE49-F238E27FC236}">
                <a16:creationId xmlns:a16="http://schemas.microsoft.com/office/drawing/2014/main" id="{3655FD26-0E61-4E4D-8330-726CF05C0AF1}"/>
              </a:ext>
            </a:extLst>
          </p:cNvPr>
          <p:cNvCxnSpPr>
            <a:cxnSpLocks/>
            <a:stCxn id="49" idx="3"/>
            <a:endCxn id="11" idx="1"/>
          </p:cNvCxnSpPr>
          <p:nvPr/>
        </p:nvCxnSpPr>
        <p:spPr>
          <a:xfrm flipV="1">
            <a:off x="5212994" y="2896859"/>
            <a:ext cx="124446" cy="3400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Rounded Rectangle 110">
            <a:extLst>
              <a:ext uri="{FF2B5EF4-FFF2-40B4-BE49-F238E27FC236}">
                <a16:creationId xmlns:a16="http://schemas.microsoft.com/office/drawing/2014/main" id="{2889B127-1CEE-C14F-88BE-9ECA92528C90}"/>
              </a:ext>
            </a:extLst>
          </p:cNvPr>
          <p:cNvSpPr/>
          <p:nvPr/>
        </p:nvSpPr>
        <p:spPr>
          <a:xfrm>
            <a:off x="4316692" y="4130137"/>
            <a:ext cx="915860" cy="1216351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Se han </a:t>
            </a:r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</a:rPr>
              <a:t>aplicado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 mecanismos de protección infantil</a:t>
            </a:r>
          </a:p>
        </p:txBody>
      </p:sp>
      <p:sp>
        <p:nvSpPr>
          <p:cNvPr id="121" name="Rounded Rectangle 120">
            <a:extLst>
              <a:ext uri="{FF2B5EF4-FFF2-40B4-BE49-F238E27FC236}">
                <a16:creationId xmlns:a16="http://schemas.microsoft.com/office/drawing/2014/main" id="{2F6F7A15-851D-1D48-BC25-A7F4CC3192DC}"/>
              </a:ext>
            </a:extLst>
          </p:cNvPr>
          <p:cNvSpPr/>
          <p:nvPr/>
        </p:nvSpPr>
        <p:spPr>
          <a:xfrm>
            <a:off x="3519873" y="3539634"/>
            <a:ext cx="1691640" cy="507226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Las aulas de EA están preparadas para el aprendizaje</a:t>
            </a:r>
          </a:p>
        </p:txBody>
      </p:sp>
      <p:sp>
        <p:nvSpPr>
          <p:cNvPr id="122" name="Rounded Rectangle 121">
            <a:extLst>
              <a:ext uri="{FF2B5EF4-FFF2-40B4-BE49-F238E27FC236}">
                <a16:creationId xmlns:a16="http://schemas.microsoft.com/office/drawing/2014/main" id="{F31E45C6-3B68-BD4B-B20B-8BC6B639BE94}"/>
              </a:ext>
            </a:extLst>
          </p:cNvPr>
          <p:cNvSpPr/>
          <p:nvPr/>
        </p:nvSpPr>
        <p:spPr>
          <a:xfrm>
            <a:off x="3527332" y="4135680"/>
            <a:ext cx="720275" cy="1216351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Instalaciones seguras e inclusivas</a:t>
            </a:r>
          </a:p>
        </p:txBody>
      </p:sp>
      <p:sp>
        <p:nvSpPr>
          <p:cNvPr id="123" name="Rounded Rectangle 122">
            <a:extLst>
              <a:ext uri="{FF2B5EF4-FFF2-40B4-BE49-F238E27FC236}">
                <a16:creationId xmlns:a16="http://schemas.microsoft.com/office/drawing/2014/main" id="{E01A70DE-B22A-BE49-92DA-A4076DA918F6}"/>
              </a:ext>
            </a:extLst>
          </p:cNvPr>
          <p:cNvSpPr/>
          <p:nvPr/>
        </p:nvSpPr>
        <p:spPr>
          <a:xfrm>
            <a:off x="8926029" y="4832849"/>
            <a:ext cx="1691640" cy="502920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36000" tIns="38100" rIns="360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Directores capacitad</a:t>
            </a:r>
            <a:r>
              <a:rPr lang="es-ES" sz="800" dirty="0">
                <a:solidFill>
                  <a:schemeClr val="bg1"/>
                </a:solidFill>
                <a:latin typeface="Lato" panose="020F0502020204030203" pitchFamily="34" charset="0"/>
              </a:rPr>
              <a:t>o</a:t>
            </a:r>
            <a:r>
              <a:rPr lang="es" sz="800" dirty="0">
                <a:solidFill>
                  <a:schemeClr val="bg1"/>
                </a:solidFill>
                <a:latin typeface="Lato" panose="020F0502020204030203" pitchFamily="34" charset="0"/>
              </a:rPr>
              <a:t>s y equipados</a:t>
            </a:r>
          </a:p>
        </p:txBody>
      </p:sp>
      <p:cxnSp>
        <p:nvCxnSpPr>
          <p:cNvPr id="124" name="Elbow Connector 123">
            <a:extLst>
              <a:ext uri="{FF2B5EF4-FFF2-40B4-BE49-F238E27FC236}">
                <a16:creationId xmlns:a16="http://schemas.microsoft.com/office/drawing/2014/main" id="{22911DEC-BE4C-744C-AE45-A876AB9439C3}"/>
              </a:ext>
            </a:extLst>
          </p:cNvPr>
          <p:cNvCxnSpPr>
            <a:cxnSpLocks/>
            <a:stCxn id="19" idx="0"/>
            <a:endCxn id="49" idx="2"/>
          </p:cNvCxnSpPr>
          <p:nvPr/>
        </p:nvCxnSpPr>
        <p:spPr>
          <a:xfrm rot="16200000" flipV="1">
            <a:off x="4872293" y="2669460"/>
            <a:ext cx="358478" cy="1368716"/>
          </a:xfrm>
          <a:prstGeom prst="bentConnector3">
            <a:avLst>
              <a:gd name="adj1" fmla="val 65942"/>
            </a:avLst>
          </a:prstGeom>
          <a:ln w="12700">
            <a:solidFill>
              <a:srgbClr val="C77749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ounded Rectangle 58">
            <a:extLst>
              <a:ext uri="{FF2B5EF4-FFF2-40B4-BE49-F238E27FC236}">
                <a16:creationId xmlns:a16="http://schemas.microsoft.com/office/drawing/2014/main" id="{4AE71B55-1A29-3F45-B538-43015926D82E}"/>
              </a:ext>
            </a:extLst>
          </p:cNvPr>
          <p:cNvSpPr/>
          <p:nvPr/>
        </p:nvSpPr>
        <p:spPr>
          <a:xfrm>
            <a:off x="1720721" y="773801"/>
            <a:ext cx="10718782" cy="594360"/>
          </a:xfrm>
          <a:prstGeom prst="roundRect">
            <a:avLst/>
          </a:prstGeom>
          <a:solidFill>
            <a:srgbClr val="1F5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1500" dirty="0">
                <a:solidFill>
                  <a:srgbClr val="FFFFFF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Todos los niños y jóvenes con sobreedad </a:t>
            </a:r>
            <a:r>
              <a:rPr lang="es-ES" sz="1500" dirty="0">
                <a:solidFill>
                  <a:srgbClr val="FFFFFF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y sin escolarizar </a:t>
            </a:r>
            <a:r>
              <a:rPr lang="es" sz="1500" dirty="0">
                <a:solidFill>
                  <a:srgbClr val="FFFFFF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completan la educación básica y hacen la transición</a:t>
            </a:r>
          </a:p>
          <a:p>
            <a:pPr algn="ctr" rtl="0"/>
            <a:r>
              <a:rPr lang="es" sz="1500" dirty="0">
                <a:solidFill>
                  <a:srgbClr val="FFFFFF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a la educación superior o a oportunidades de medios de subsistencia para 2030</a:t>
            </a:r>
          </a:p>
        </p:txBody>
      </p:sp>
      <p:sp>
        <p:nvSpPr>
          <p:cNvPr id="67" name="Rounded Rectangle 66">
            <a:extLst>
              <a:ext uri="{FF2B5EF4-FFF2-40B4-BE49-F238E27FC236}">
                <a16:creationId xmlns:a16="http://schemas.microsoft.com/office/drawing/2014/main" id="{7C71A1B8-BC06-6E41-A77F-5C7DA1A9877C}"/>
              </a:ext>
            </a:extLst>
          </p:cNvPr>
          <p:cNvSpPr/>
          <p:nvPr/>
        </p:nvSpPr>
        <p:spPr>
          <a:xfrm>
            <a:off x="7144688" y="2621923"/>
            <a:ext cx="1691640" cy="548640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s" sz="1000" dirty="0">
                <a:solidFill>
                  <a:schemeClr val="bg1"/>
                </a:solidFill>
                <a:latin typeface="Lato" panose="020F0502020204030203" pitchFamily="34" charset="0"/>
              </a:rPr>
              <a:t>Los comunidades son responsables de los PEA</a:t>
            </a:r>
          </a:p>
        </p:txBody>
      </p:sp>
      <p:sp>
        <p:nvSpPr>
          <p:cNvPr id="87" name="Pentagon 86">
            <a:extLst>
              <a:ext uri="{FF2B5EF4-FFF2-40B4-BE49-F238E27FC236}">
                <a16:creationId xmlns:a16="http://schemas.microsoft.com/office/drawing/2014/main" id="{6482C5B3-2266-1A42-BCB8-EA94CF0F6E24}"/>
              </a:ext>
            </a:extLst>
          </p:cNvPr>
          <p:cNvSpPr/>
          <p:nvPr/>
        </p:nvSpPr>
        <p:spPr>
          <a:xfrm rot="16200000">
            <a:off x="-1481480" y="3699232"/>
            <a:ext cx="5765671" cy="332801"/>
          </a:xfrm>
          <a:prstGeom prst="homePlate">
            <a:avLst/>
          </a:prstGeom>
          <a:solidFill>
            <a:srgbClr val="FFF4D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es" sz="11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Planes de sostenibilidad </a:t>
            </a:r>
            <a:r>
              <a:rPr lang="es-ES" sz="110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después</a:t>
            </a:r>
            <a:r>
              <a:rPr lang="es" sz="110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s" sz="11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de la salida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E07F22AD-0227-504F-9947-665747E95BBA}"/>
              </a:ext>
            </a:extLst>
          </p:cNvPr>
          <p:cNvSpPr txBox="1"/>
          <p:nvPr/>
        </p:nvSpPr>
        <p:spPr>
          <a:xfrm>
            <a:off x="4872316" y="312136"/>
            <a:ext cx="3778599" cy="4462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rtl="0"/>
            <a:r>
              <a:rPr lang="es" sz="2300" b="1" i="1">
                <a:solidFill>
                  <a:srgbClr val="E30F2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Nombre del PEA </a:t>
            </a:r>
            <a:r>
              <a:rPr lang="es" sz="2300" b="1" i="1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Teoría del Cambio</a:t>
            </a:r>
          </a:p>
        </p:txBody>
      </p:sp>
      <p:sp>
        <p:nvSpPr>
          <p:cNvPr id="89" name="Rounded Rectangle 88">
            <a:extLst>
              <a:ext uri="{FF2B5EF4-FFF2-40B4-BE49-F238E27FC236}">
                <a16:creationId xmlns:a16="http://schemas.microsoft.com/office/drawing/2014/main" id="{4A71AC27-B00B-204B-B96F-5D5DB61BC615}"/>
              </a:ext>
            </a:extLst>
          </p:cNvPr>
          <p:cNvSpPr/>
          <p:nvPr/>
        </p:nvSpPr>
        <p:spPr>
          <a:xfrm>
            <a:off x="5520839" y="1646573"/>
            <a:ext cx="3108960" cy="594360"/>
          </a:xfrm>
          <a:prstGeom prst="roundRect">
            <a:avLst/>
          </a:prstGeom>
          <a:solidFill>
            <a:srgbClr val="F0800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1200" dirty="0">
                <a:solidFill>
                  <a:schemeClr val="bg1"/>
                </a:solidFill>
                <a:latin typeface="Lato" panose="020F0502020204030203" pitchFamily="34" charset="0"/>
              </a:rPr>
              <a:t>Más alumnos</a:t>
            </a:r>
            <a:br>
              <a:rPr lang="en-US" sz="1200" dirty="0">
                <a:solidFill>
                  <a:schemeClr val="bg1"/>
                </a:solidFill>
                <a:latin typeface="Lato" panose="020F0502020204030203" pitchFamily="34" charset="0"/>
              </a:rPr>
            </a:br>
            <a:r>
              <a:rPr lang="es" sz="1200" dirty="0">
                <a:solidFill>
                  <a:schemeClr val="bg1"/>
                </a:solidFill>
                <a:latin typeface="Lato" panose="020F0502020204030203" pitchFamily="34" charset="0"/>
              </a:rPr>
              <a:t>obtienen la certificación básica</a:t>
            </a:r>
          </a:p>
        </p:txBody>
      </p: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8285E592-4661-324E-8117-BD988261FA11}"/>
              </a:ext>
            </a:extLst>
          </p:cNvPr>
          <p:cNvSpPr/>
          <p:nvPr/>
        </p:nvSpPr>
        <p:spPr>
          <a:xfrm>
            <a:off x="9320958" y="1647966"/>
            <a:ext cx="3108960" cy="594360"/>
          </a:xfrm>
          <a:prstGeom prst="roundRect">
            <a:avLst/>
          </a:prstGeom>
          <a:solidFill>
            <a:srgbClr val="F0800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12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Mejores resultados de aprendizaje en alfabetización, aritmética y aptitudes de preparación para la vida</a:t>
            </a:r>
          </a:p>
        </p:txBody>
      </p:sp>
      <p:sp>
        <p:nvSpPr>
          <p:cNvPr id="91" name="Rounded Rectangle 90">
            <a:extLst>
              <a:ext uri="{FF2B5EF4-FFF2-40B4-BE49-F238E27FC236}">
                <a16:creationId xmlns:a16="http://schemas.microsoft.com/office/drawing/2014/main" id="{F9B57F82-C444-D340-9325-96EB82AFBF68}"/>
              </a:ext>
            </a:extLst>
          </p:cNvPr>
          <p:cNvSpPr/>
          <p:nvPr/>
        </p:nvSpPr>
        <p:spPr>
          <a:xfrm>
            <a:off x="1720720" y="1649502"/>
            <a:ext cx="3108960" cy="594360"/>
          </a:xfrm>
          <a:prstGeom prst="roundRect">
            <a:avLst/>
          </a:prstGeom>
          <a:solidFill>
            <a:srgbClr val="F0800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rtl="0"/>
            <a:r>
              <a:rPr lang="es" sz="1200" dirty="0">
                <a:solidFill>
                  <a:schemeClr val="bg1"/>
                </a:solidFill>
                <a:latin typeface="Lato" panose="020F0502020204030203" pitchFamily="34" charset="0"/>
              </a:rPr>
              <a:t>Acceso equitativo /</a:t>
            </a:r>
            <a:br>
              <a:rPr lang="en-US" sz="1200" dirty="0">
                <a:solidFill>
                  <a:schemeClr val="bg1"/>
                </a:solidFill>
                <a:latin typeface="Lato" panose="020F0502020204030203" pitchFamily="34" charset="0"/>
              </a:rPr>
            </a:br>
            <a:r>
              <a:rPr lang="es" sz="1200" dirty="0">
                <a:solidFill>
                  <a:schemeClr val="bg1"/>
                </a:solidFill>
                <a:latin typeface="Lato" panose="020F0502020204030203" pitchFamily="34" charset="0"/>
              </a:rPr>
              <a:t>finalización de la educación básica</a:t>
            </a:r>
          </a:p>
        </p:txBody>
      </p:sp>
      <p:cxnSp>
        <p:nvCxnSpPr>
          <p:cNvPr id="93" name="Straight Arrow Connector 92">
            <a:extLst>
              <a:ext uri="{FF2B5EF4-FFF2-40B4-BE49-F238E27FC236}">
                <a16:creationId xmlns:a16="http://schemas.microsoft.com/office/drawing/2014/main" id="{562DFB45-4B79-5B4F-9458-7C8E6D64DEBA}"/>
              </a:ext>
            </a:extLst>
          </p:cNvPr>
          <p:cNvCxnSpPr>
            <a:cxnSpLocks/>
            <a:stCxn id="90" idx="1"/>
            <a:endCxn id="89" idx="3"/>
          </p:cNvCxnSpPr>
          <p:nvPr/>
        </p:nvCxnSpPr>
        <p:spPr>
          <a:xfrm flipH="1" flipV="1">
            <a:off x="8629799" y="1943753"/>
            <a:ext cx="691159" cy="1393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>
            <a:extLst>
              <a:ext uri="{FF2B5EF4-FFF2-40B4-BE49-F238E27FC236}">
                <a16:creationId xmlns:a16="http://schemas.microsoft.com/office/drawing/2014/main" id="{1D27EB34-C50C-154C-B81D-2F9167F4227C}"/>
              </a:ext>
            </a:extLst>
          </p:cNvPr>
          <p:cNvCxnSpPr>
            <a:cxnSpLocks/>
            <a:stCxn id="91" idx="0"/>
          </p:cNvCxnSpPr>
          <p:nvPr/>
        </p:nvCxnSpPr>
        <p:spPr>
          <a:xfrm flipV="1">
            <a:off x="3275200" y="1383749"/>
            <a:ext cx="0" cy="265753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0" name="Straight Arrow Connector 99">
            <a:extLst>
              <a:ext uri="{FF2B5EF4-FFF2-40B4-BE49-F238E27FC236}">
                <a16:creationId xmlns:a16="http://schemas.microsoft.com/office/drawing/2014/main" id="{34DD3CF6-8C96-4D4B-8A24-4C1FF2D3F205}"/>
              </a:ext>
            </a:extLst>
          </p:cNvPr>
          <p:cNvCxnSpPr>
            <a:cxnSpLocks/>
            <a:stCxn id="90" idx="0"/>
          </p:cNvCxnSpPr>
          <p:nvPr/>
        </p:nvCxnSpPr>
        <p:spPr>
          <a:xfrm flipV="1">
            <a:off x="10875438" y="1368161"/>
            <a:ext cx="0" cy="279805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1" name="Straight Arrow Connector 100">
            <a:extLst>
              <a:ext uri="{FF2B5EF4-FFF2-40B4-BE49-F238E27FC236}">
                <a16:creationId xmlns:a16="http://schemas.microsoft.com/office/drawing/2014/main" id="{B1024C28-D2F3-6540-9477-7978DC5A4A31}"/>
              </a:ext>
            </a:extLst>
          </p:cNvPr>
          <p:cNvCxnSpPr>
            <a:cxnSpLocks/>
            <a:stCxn id="89" idx="0"/>
            <a:endCxn id="59" idx="2"/>
          </p:cNvCxnSpPr>
          <p:nvPr/>
        </p:nvCxnSpPr>
        <p:spPr>
          <a:xfrm flipV="1">
            <a:off x="7075319" y="1368161"/>
            <a:ext cx="4793" cy="278412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27" name="Rounded Rectangle 126">
            <a:extLst>
              <a:ext uri="{FF2B5EF4-FFF2-40B4-BE49-F238E27FC236}">
                <a16:creationId xmlns:a16="http://schemas.microsoft.com/office/drawing/2014/main" id="{80EAB70E-142C-EE45-989C-F2350CC1C323}"/>
              </a:ext>
            </a:extLst>
          </p:cNvPr>
          <p:cNvSpPr/>
          <p:nvPr/>
        </p:nvSpPr>
        <p:spPr>
          <a:xfrm>
            <a:off x="1726600" y="6406732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 rtl="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Llevar a cabo talleres con las comunidades para diseñar el PEA</a:t>
            </a:r>
          </a:p>
          <a:p>
            <a:pPr marL="69850" indent="-69850" rtl="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Consultar con alumnos y comunidades sobre las necesidades de ubicación y horarios</a:t>
            </a:r>
          </a:p>
          <a:p>
            <a:pPr marL="69850" indent="-69850" rtl="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Identificar y matricular a los alumnos con las comunidades</a:t>
            </a:r>
          </a:p>
        </p:txBody>
      </p:sp>
      <p:sp>
        <p:nvSpPr>
          <p:cNvPr id="130" name="Rounded Rectangle 129">
            <a:extLst>
              <a:ext uri="{FF2B5EF4-FFF2-40B4-BE49-F238E27FC236}">
                <a16:creationId xmlns:a16="http://schemas.microsoft.com/office/drawing/2014/main" id="{4D86398C-F142-D844-95A9-ADDEDF95107E}"/>
              </a:ext>
            </a:extLst>
          </p:cNvPr>
          <p:cNvSpPr/>
          <p:nvPr/>
        </p:nvSpPr>
        <p:spPr>
          <a:xfrm>
            <a:off x="3540218" y="6387838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Identificar y rehabilitar centros de EA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Capacitar a los docentes en protección infantil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Elaborar </a:t>
            </a:r>
            <a:r>
              <a:rPr lang="es-ES" sz="850" dirty="0">
                <a:solidFill>
                  <a:schemeClr val="tx1"/>
                </a:solidFill>
                <a:latin typeface="Lato" panose="020F0502020204030203" pitchFamily="34" charset="0"/>
              </a:rPr>
              <a:t>o</a:t>
            </a: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 hacer que los docentes firmen un código de conducta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Establecer sistemas de denuncias de abusos de protección infantil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Establecer clubes para niñas y niños</a:t>
            </a:r>
          </a:p>
        </p:txBody>
      </p:sp>
      <p:sp>
        <p:nvSpPr>
          <p:cNvPr id="132" name="Rounded Rectangle 131">
            <a:extLst>
              <a:ext uri="{FF2B5EF4-FFF2-40B4-BE49-F238E27FC236}">
                <a16:creationId xmlns:a16="http://schemas.microsoft.com/office/drawing/2014/main" id="{E209872F-C4E1-BF4B-B4CD-C20FDC90B4D2}"/>
              </a:ext>
            </a:extLst>
          </p:cNvPr>
          <p:cNvSpPr/>
          <p:nvPr/>
        </p:nvSpPr>
        <p:spPr>
          <a:xfrm>
            <a:off x="10746338" y="6395434"/>
            <a:ext cx="1692392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rtl="0"/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Participar o coordinar con el ME para: </a:t>
            </a:r>
          </a:p>
          <a:p>
            <a:pPr marL="69850" indent="-69850" rtl="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Identificar alumnos, docentes y planes de estudios</a:t>
            </a:r>
          </a:p>
          <a:p>
            <a:pPr marL="69850" indent="-69850" rtl="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Permitir que los alumnos </a:t>
            </a:r>
            <a:r>
              <a:rPr lang="es-ES" sz="850" dirty="0">
                <a:solidFill>
                  <a:schemeClr val="tx1"/>
                </a:solidFill>
                <a:latin typeface="Lato" panose="020F0502020204030203" pitchFamily="34" charset="0"/>
              </a:rPr>
              <a:t>se presenten a</a:t>
            </a: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 exámenes, reciban certificados y hagan transiciones</a:t>
            </a:r>
          </a:p>
          <a:p>
            <a:pPr marL="69850" indent="-69850" rtl="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Armonizar el PEA con las prioridades nacionales</a:t>
            </a:r>
          </a:p>
          <a:p>
            <a:pPr marL="69850" indent="-69850" rtl="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Abogar por mejoras en las políticas para la EA</a:t>
            </a:r>
          </a:p>
        </p:txBody>
      </p:sp>
      <p:sp>
        <p:nvSpPr>
          <p:cNvPr id="133" name="Rounded Rectangle 132">
            <a:extLst>
              <a:ext uri="{FF2B5EF4-FFF2-40B4-BE49-F238E27FC236}">
                <a16:creationId xmlns:a16="http://schemas.microsoft.com/office/drawing/2014/main" id="{023F87FC-176E-EE4E-8135-67EBCA8963E2}"/>
              </a:ext>
            </a:extLst>
          </p:cNvPr>
          <p:cNvSpPr/>
          <p:nvPr/>
        </p:nvSpPr>
        <p:spPr>
          <a:xfrm>
            <a:off x="5334477" y="6387838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Contratar y emplear a docentes de acuerdo con las políticas del ME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Establecer un sistema de desarrollo profesional </a:t>
            </a:r>
            <a:r>
              <a:rPr lang="es-ES" sz="850" dirty="0">
                <a:solidFill>
                  <a:schemeClr val="tx1"/>
                </a:solidFill>
                <a:latin typeface="Lato" panose="020F0502020204030203" pitchFamily="34" charset="0"/>
              </a:rPr>
              <a:t>de los </a:t>
            </a: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docente</a:t>
            </a:r>
            <a:r>
              <a:rPr lang="es-ES" sz="850" dirty="0">
                <a:solidFill>
                  <a:schemeClr val="tx1"/>
                </a:solidFill>
                <a:latin typeface="Lato" panose="020F0502020204030203" pitchFamily="34" charset="0"/>
              </a:rPr>
              <a:t>s</a:t>
            </a:r>
            <a:endParaRPr lang="es" sz="850" dirty="0">
              <a:solidFill>
                <a:schemeClr val="tx1"/>
              </a:solidFill>
              <a:latin typeface="Lato" panose="020F0502020204030203" pitchFamily="34" charset="0"/>
            </a:endParaRP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-ES" sz="850" dirty="0">
                <a:solidFill>
                  <a:schemeClr val="tx1"/>
                </a:solidFill>
                <a:latin typeface="Lato" panose="020F0502020204030203" pitchFamily="34" charset="0"/>
              </a:rPr>
              <a:t>Establecer</a:t>
            </a: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 y adaptar el plan de estudios y los materiales de la EA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Distribuir el plan de estudios y los materiales a los docentes</a:t>
            </a:r>
          </a:p>
        </p:txBody>
      </p:sp>
      <p:sp>
        <p:nvSpPr>
          <p:cNvPr id="134" name="Rounded Rectangle 133">
            <a:extLst>
              <a:ext uri="{FF2B5EF4-FFF2-40B4-BE49-F238E27FC236}">
                <a16:creationId xmlns:a16="http://schemas.microsoft.com/office/drawing/2014/main" id="{E236E7C3-CBC0-C942-84FB-1889D2EC724B}"/>
              </a:ext>
            </a:extLst>
          </p:cNvPr>
          <p:cNvSpPr/>
          <p:nvPr/>
        </p:nvSpPr>
        <p:spPr>
          <a:xfrm>
            <a:off x="7151446" y="6394984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Realizar una campaña de concienciación comunitaria para generar apoyo para al PEA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Contratar CCE, incluido un 50% de miembros mujeres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Capacitar y equipar al CCE para asistir en la matriculación, el seguimiento de los docentes y la gestión del centro</a:t>
            </a:r>
          </a:p>
        </p:txBody>
      </p:sp>
      <p:sp>
        <p:nvSpPr>
          <p:cNvPr id="135" name="Rounded Rectangle 134">
            <a:extLst>
              <a:ext uri="{FF2B5EF4-FFF2-40B4-BE49-F238E27FC236}">
                <a16:creationId xmlns:a16="http://schemas.microsoft.com/office/drawing/2014/main" id="{3E1863A5-9C9A-7A4E-827D-91329D36F1AA}"/>
              </a:ext>
            </a:extLst>
          </p:cNvPr>
          <p:cNvSpPr/>
          <p:nvPr/>
        </p:nvSpPr>
        <p:spPr>
          <a:xfrm>
            <a:off x="8931417" y="6391131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Contratar y capacitar a directores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Establecer sistemas de M&amp;E, supervisión y presupuesto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s" sz="850" dirty="0">
                <a:solidFill>
                  <a:schemeClr val="tx1"/>
                </a:solidFill>
                <a:latin typeface="Lato" panose="020F0502020204030203" pitchFamily="34" charset="0"/>
              </a:rPr>
              <a:t>Elaborar planes de sostenibilidad</a:t>
            </a:r>
          </a:p>
        </p:txBody>
      </p:sp>
      <p:cxnSp>
        <p:nvCxnSpPr>
          <p:cNvPr id="154" name="Straight Arrow Connector 153">
            <a:extLst>
              <a:ext uri="{FF2B5EF4-FFF2-40B4-BE49-F238E27FC236}">
                <a16:creationId xmlns:a16="http://schemas.microsoft.com/office/drawing/2014/main" id="{48548C24-F321-2642-ADD0-D07D9A6DA2D2}"/>
              </a:ext>
            </a:extLst>
          </p:cNvPr>
          <p:cNvCxnSpPr>
            <a:cxnSpLocks/>
          </p:cNvCxnSpPr>
          <p:nvPr/>
        </p:nvCxnSpPr>
        <p:spPr>
          <a:xfrm flipV="1">
            <a:off x="3268010" y="2249411"/>
            <a:ext cx="0" cy="265753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5" name="Straight Arrow Connector 154">
            <a:extLst>
              <a:ext uri="{FF2B5EF4-FFF2-40B4-BE49-F238E27FC236}">
                <a16:creationId xmlns:a16="http://schemas.microsoft.com/office/drawing/2014/main" id="{7749DD1A-582C-8943-8E6A-D4E67CF8F60E}"/>
              </a:ext>
            </a:extLst>
          </p:cNvPr>
          <p:cNvCxnSpPr>
            <a:cxnSpLocks/>
          </p:cNvCxnSpPr>
          <p:nvPr/>
        </p:nvCxnSpPr>
        <p:spPr>
          <a:xfrm flipV="1">
            <a:off x="10868248" y="2233823"/>
            <a:ext cx="0" cy="279805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6" name="Straight Arrow Connector 155">
            <a:extLst>
              <a:ext uri="{FF2B5EF4-FFF2-40B4-BE49-F238E27FC236}">
                <a16:creationId xmlns:a16="http://schemas.microsoft.com/office/drawing/2014/main" id="{66B571C9-B6E9-F54B-90BA-1F913473CF0D}"/>
              </a:ext>
            </a:extLst>
          </p:cNvPr>
          <p:cNvCxnSpPr>
            <a:cxnSpLocks/>
          </p:cNvCxnSpPr>
          <p:nvPr/>
        </p:nvCxnSpPr>
        <p:spPr>
          <a:xfrm flipV="1">
            <a:off x="7068129" y="2233823"/>
            <a:ext cx="4793" cy="278412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grpSp>
        <p:nvGrpSpPr>
          <p:cNvPr id="191" name="Group 190">
            <a:extLst>
              <a:ext uri="{FF2B5EF4-FFF2-40B4-BE49-F238E27FC236}">
                <a16:creationId xmlns:a16="http://schemas.microsoft.com/office/drawing/2014/main" id="{70D738D0-E5B3-3D41-998B-B025F296056D}"/>
              </a:ext>
            </a:extLst>
          </p:cNvPr>
          <p:cNvGrpSpPr/>
          <p:nvPr/>
        </p:nvGrpSpPr>
        <p:grpSpPr>
          <a:xfrm>
            <a:off x="3499030" y="3180011"/>
            <a:ext cx="1686972" cy="263081"/>
            <a:chOff x="1615722" y="3912932"/>
            <a:chExt cx="1373074" cy="209269"/>
          </a:xfrm>
        </p:grpSpPr>
        <p:cxnSp>
          <p:nvCxnSpPr>
            <p:cNvPr id="192" name="Straight Arrow Connector 191">
              <a:extLst>
                <a:ext uri="{FF2B5EF4-FFF2-40B4-BE49-F238E27FC236}">
                  <a16:creationId xmlns:a16="http://schemas.microsoft.com/office/drawing/2014/main" id="{7144D5F9-74EA-774B-88FE-276BAC7958E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193" name="Straight Arrow Connector 192">
              <a:extLst>
                <a:ext uri="{FF2B5EF4-FFF2-40B4-BE49-F238E27FC236}">
                  <a16:creationId xmlns:a16="http://schemas.microsoft.com/office/drawing/2014/main" id="{12F8FF91-1B6C-9149-B353-651D41843A9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194" name="Group 193">
            <a:extLst>
              <a:ext uri="{FF2B5EF4-FFF2-40B4-BE49-F238E27FC236}">
                <a16:creationId xmlns:a16="http://schemas.microsoft.com/office/drawing/2014/main" id="{1C9478EA-6752-E446-8D02-DE4DC1641150}"/>
              </a:ext>
            </a:extLst>
          </p:cNvPr>
          <p:cNvGrpSpPr/>
          <p:nvPr/>
        </p:nvGrpSpPr>
        <p:grpSpPr>
          <a:xfrm>
            <a:off x="5337440" y="3173682"/>
            <a:ext cx="1686972" cy="263081"/>
            <a:chOff x="1615722" y="3912932"/>
            <a:chExt cx="1373074" cy="209269"/>
          </a:xfrm>
        </p:grpSpPr>
        <p:cxnSp>
          <p:nvCxnSpPr>
            <p:cNvPr id="195" name="Straight Arrow Connector 194">
              <a:extLst>
                <a:ext uri="{FF2B5EF4-FFF2-40B4-BE49-F238E27FC236}">
                  <a16:creationId xmlns:a16="http://schemas.microsoft.com/office/drawing/2014/main" id="{314706E6-87E0-C645-B65B-96107DDD688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196" name="Straight Arrow Connector 195">
              <a:extLst>
                <a:ext uri="{FF2B5EF4-FFF2-40B4-BE49-F238E27FC236}">
                  <a16:creationId xmlns:a16="http://schemas.microsoft.com/office/drawing/2014/main" id="{67F81469-9F83-B442-92E2-0081C6A774D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197" name="Group 196">
            <a:extLst>
              <a:ext uri="{FF2B5EF4-FFF2-40B4-BE49-F238E27FC236}">
                <a16:creationId xmlns:a16="http://schemas.microsoft.com/office/drawing/2014/main" id="{BAC667C7-0BF8-FB4A-8BFC-F8233B7EBC44}"/>
              </a:ext>
            </a:extLst>
          </p:cNvPr>
          <p:cNvGrpSpPr/>
          <p:nvPr/>
        </p:nvGrpSpPr>
        <p:grpSpPr>
          <a:xfrm>
            <a:off x="7166592" y="3176178"/>
            <a:ext cx="1686972" cy="263081"/>
            <a:chOff x="1615722" y="3912932"/>
            <a:chExt cx="1373074" cy="209269"/>
          </a:xfrm>
        </p:grpSpPr>
        <p:cxnSp>
          <p:nvCxnSpPr>
            <p:cNvPr id="198" name="Straight Arrow Connector 197">
              <a:extLst>
                <a:ext uri="{FF2B5EF4-FFF2-40B4-BE49-F238E27FC236}">
                  <a16:creationId xmlns:a16="http://schemas.microsoft.com/office/drawing/2014/main" id="{8739BFC8-AC54-1A47-A2E6-0AC3A1BA1AC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199" name="Straight Arrow Connector 198">
              <a:extLst>
                <a:ext uri="{FF2B5EF4-FFF2-40B4-BE49-F238E27FC236}">
                  <a16:creationId xmlns:a16="http://schemas.microsoft.com/office/drawing/2014/main" id="{AF66410B-70C3-A340-8F2B-86AB83EDD68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00" name="Group 199">
            <a:extLst>
              <a:ext uri="{FF2B5EF4-FFF2-40B4-BE49-F238E27FC236}">
                <a16:creationId xmlns:a16="http://schemas.microsoft.com/office/drawing/2014/main" id="{0985D2CD-6365-014F-9D17-F17F15951712}"/>
              </a:ext>
            </a:extLst>
          </p:cNvPr>
          <p:cNvGrpSpPr/>
          <p:nvPr/>
        </p:nvGrpSpPr>
        <p:grpSpPr>
          <a:xfrm>
            <a:off x="8936690" y="3173453"/>
            <a:ext cx="1686972" cy="263081"/>
            <a:chOff x="1615722" y="3912932"/>
            <a:chExt cx="1373074" cy="209269"/>
          </a:xfrm>
        </p:grpSpPr>
        <p:cxnSp>
          <p:nvCxnSpPr>
            <p:cNvPr id="201" name="Straight Arrow Connector 200">
              <a:extLst>
                <a:ext uri="{FF2B5EF4-FFF2-40B4-BE49-F238E27FC236}">
                  <a16:creationId xmlns:a16="http://schemas.microsoft.com/office/drawing/2014/main" id="{8B537AE3-D7D8-CA48-87F8-478E91CEEDE3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02" name="Straight Arrow Connector 201">
              <a:extLst>
                <a:ext uri="{FF2B5EF4-FFF2-40B4-BE49-F238E27FC236}">
                  <a16:creationId xmlns:a16="http://schemas.microsoft.com/office/drawing/2014/main" id="{6293185F-5AAD-D048-95D6-63DAFB82B88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03" name="Group 202">
            <a:extLst>
              <a:ext uri="{FF2B5EF4-FFF2-40B4-BE49-F238E27FC236}">
                <a16:creationId xmlns:a16="http://schemas.microsoft.com/office/drawing/2014/main" id="{65C23E4E-6385-364A-8162-FD194E626B92}"/>
              </a:ext>
            </a:extLst>
          </p:cNvPr>
          <p:cNvGrpSpPr/>
          <p:nvPr/>
        </p:nvGrpSpPr>
        <p:grpSpPr>
          <a:xfrm>
            <a:off x="10752531" y="3176177"/>
            <a:ext cx="1686972" cy="263081"/>
            <a:chOff x="1615722" y="3912932"/>
            <a:chExt cx="1373074" cy="209269"/>
          </a:xfrm>
        </p:grpSpPr>
        <p:cxnSp>
          <p:nvCxnSpPr>
            <p:cNvPr id="204" name="Straight Arrow Connector 203">
              <a:extLst>
                <a:ext uri="{FF2B5EF4-FFF2-40B4-BE49-F238E27FC236}">
                  <a16:creationId xmlns:a16="http://schemas.microsoft.com/office/drawing/2014/main" id="{482EC09C-5494-9646-BD75-28039DBA187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05" name="Straight Arrow Connector 204">
              <a:extLst>
                <a:ext uri="{FF2B5EF4-FFF2-40B4-BE49-F238E27FC236}">
                  <a16:creationId xmlns:a16="http://schemas.microsoft.com/office/drawing/2014/main" id="{3937DAE3-9E17-9A4A-97C7-CB797FCCBB8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1" name="Group 230">
            <a:extLst>
              <a:ext uri="{FF2B5EF4-FFF2-40B4-BE49-F238E27FC236}">
                <a16:creationId xmlns:a16="http://schemas.microsoft.com/office/drawing/2014/main" id="{069A944B-F4A6-4643-8E0D-0FE846060DFD}"/>
              </a:ext>
            </a:extLst>
          </p:cNvPr>
          <p:cNvGrpSpPr/>
          <p:nvPr/>
        </p:nvGrpSpPr>
        <p:grpSpPr>
          <a:xfrm>
            <a:off x="10749048" y="6129417"/>
            <a:ext cx="1686972" cy="266017"/>
            <a:chOff x="10603905" y="6525825"/>
            <a:chExt cx="1686972" cy="266017"/>
          </a:xfrm>
        </p:grpSpPr>
        <p:cxnSp>
          <p:nvCxnSpPr>
            <p:cNvPr id="226" name="Straight Arrow Connector 225">
              <a:extLst>
                <a:ext uri="{FF2B5EF4-FFF2-40B4-BE49-F238E27FC236}">
                  <a16:creationId xmlns:a16="http://schemas.microsoft.com/office/drawing/2014/main" id="{6F84C0D3-4AF0-8E42-AA3A-24ED5D000E7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1467684" y="6528761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27" name="Straight Arrow Connector 226">
              <a:extLst>
                <a:ext uri="{FF2B5EF4-FFF2-40B4-BE49-F238E27FC236}">
                  <a16:creationId xmlns:a16="http://schemas.microsoft.com/office/drawing/2014/main" id="{50EC4BF4-17CB-4A46-8689-34666806633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603905" y="6525825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0" name="Group 229">
            <a:extLst>
              <a:ext uri="{FF2B5EF4-FFF2-40B4-BE49-F238E27FC236}">
                <a16:creationId xmlns:a16="http://schemas.microsoft.com/office/drawing/2014/main" id="{644C4A6F-756C-D043-B434-8F81C9CD8DE6}"/>
              </a:ext>
            </a:extLst>
          </p:cNvPr>
          <p:cNvGrpSpPr/>
          <p:nvPr/>
        </p:nvGrpSpPr>
        <p:grpSpPr>
          <a:xfrm>
            <a:off x="8920934" y="5415393"/>
            <a:ext cx="1686972" cy="991339"/>
            <a:chOff x="8775791" y="6537123"/>
            <a:chExt cx="1686972" cy="266017"/>
          </a:xfrm>
        </p:grpSpPr>
        <p:cxnSp>
          <p:nvCxnSpPr>
            <p:cNvPr id="228" name="Straight Arrow Connector 227">
              <a:extLst>
                <a:ext uri="{FF2B5EF4-FFF2-40B4-BE49-F238E27FC236}">
                  <a16:creationId xmlns:a16="http://schemas.microsoft.com/office/drawing/2014/main" id="{D2365A40-7068-514A-A7E4-1FCD0FA7268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639570" y="6540059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29" name="Straight Arrow Connector 228">
              <a:extLst>
                <a:ext uri="{FF2B5EF4-FFF2-40B4-BE49-F238E27FC236}">
                  <a16:creationId xmlns:a16="http://schemas.microsoft.com/office/drawing/2014/main" id="{5C1F14F4-7059-1F42-A6A5-9EAA5B57D54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775791" y="6537123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2" name="Group 231">
            <a:extLst>
              <a:ext uri="{FF2B5EF4-FFF2-40B4-BE49-F238E27FC236}">
                <a16:creationId xmlns:a16="http://schemas.microsoft.com/office/drawing/2014/main" id="{7B0B58F0-FA4F-9243-B697-17DB2924433B}"/>
              </a:ext>
            </a:extLst>
          </p:cNvPr>
          <p:cNvGrpSpPr/>
          <p:nvPr/>
        </p:nvGrpSpPr>
        <p:grpSpPr>
          <a:xfrm>
            <a:off x="7157975" y="4753421"/>
            <a:ext cx="1686972" cy="1638006"/>
            <a:chOff x="8775791" y="6537123"/>
            <a:chExt cx="1686972" cy="266017"/>
          </a:xfrm>
        </p:grpSpPr>
        <p:cxnSp>
          <p:nvCxnSpPr>
            <p:cNvPr id="233" name="Straight Arrow Connector 232">
              <a:extLst>
                <a:ext uri="{FF2B5EF4-FFF2-40B4-BE49-F238E27FC236}">
                  <a16:creationId xmlns:a16="http://schemas.microsoft.com/office/drawing/2014/main" id="{B0BD07AD-264C-0543-B668-FA1A713FC19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639570" y="6540059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34" name="Straight Arrow Connector 233">
              <a:extLst>
                <a:ext uri="{FF2B5EF4-FFF2-40B4-BE49-F238E27FC236}">
                  <a16:creationId xmlns:a16="http://schemas.microsoft.com/office/drawing/2014/main" id="{41E53B2A-F640-5C45-A643-755C9ECA4A9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775791" y="6537123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5" name="Group 234">
            <a:extLst>
              <a:ext uri="{FF2B5EF4-FFF2-40B4-BE49-F238E27FC236}">
                <a16:creationId xmlns:a16="http://schemas.microsoft.com/office/drawing/2014/main" id="{10A495D1-9F08-2E42-A8A7-8CB6217955C4}"/>
              </a:ext>
            </a:extLst>
          </p:cNvPr>
          <p:cNvGrpSpPr/>
          <p:nvPr/>
        </p:nvGrpSpPr>
        <p:grpSpPr>
          <a:xfrm>
            <a:off x="1752467" y="4853939"/>
            <a:ext cx="1686972" cy="1552594"/>
            <a:chOff x="8775791" y="6537123"/>
            <a:chExt cx="1686972" cy="266017"/>
          </a:xfrm>
        </p:grpSpPr>
        <p:cxnSp>
          <p:nvCxnSpPr>
            <p:cNvPr id="236" name="Straight Arrow Connector 235">
              <a:extLst>
                <a:ext uri="{FF2B5EF4-FFF2-40B4-BE49-F238E27FC236}">
                  <a16:creationId xmlns:a16="http://schemas.microsoft.com/office/drawing/2014/main" id="{3B921321-21A7-A64E-ACB2-86838AD1D19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639570" y="6540059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37" name="Straight Arrow Connector 236">
              <a:extLst>
                <a:ext uri="{FF2B5EF4-FFF2-40B4-BE49-F238E27FC236}">
                  <a16:creationId xmlns:a16="http://schemas.microsoft.com/office/drawing/2014/main" id="{C1C98ED8-EA88-D94C-8293-9C4F969D9C2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775791" y="6537123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8" name="Group 237">
            <a:extLst>
              <a:ext uri="{FF2B5EF4-FFF2-40B4-BE49-F238E27FC236}">
                <a16:creationId xmlns:a16="http://schemas.microsoft.com/office/drawing/2014/main" id="{7DA3D8A5-3F9E-8542-8F64-BB494EB3280B}"/>
              </a:ext>
            </a:extLst>
          </p:cNvPr>
          <p:cNvGrpSpPr/>
          <p:nvPr/>
        </p:nvGrpSpPr>
        <p:grpSpPr>
          <a:xfrm>
            <a:off x="5373872" y="5411838"/>
            <a:ext cx="1686972" cy="990800"/>
            <a:chOff x="10603905" y="6525825"/>
            <a:chExt cx="1686972" cy="266017"/>
          </a:xfrm>
        </p:grpSpPr>
        <p:cxnSp>
          <p:nvCxnSpPr>
            <p:cNvPr id="239" name="Straight Arrow Connector 238">
              <a:extLst>
                <a:ext uri="{FF2B5EF4-FFF2-40B4-BE49-F238E27FC236}">
                  <a16:creationId xmlns:a16="http://schemas.microsoft.com/office/drawing/2014/main" id="{B12B84C8-5D9A-874A-8651-738821B3AB5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1467684" y="6528761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40" name="Straight Arrow Connector 239">
              <a:extLst>
                <a:ext uri="{FF2B5EF4-FFF2-40B4-BE49-F238E27FC236}">
                  <a16:creationId xmlns:a16="http://schemas.microsoft.com/office/drawing/2014/main" id="{87A6E5CC-BD8B-0743-8954-E9C0DB7FBED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603905" y="6525825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41" name="Group 240">
            <a:extLst>
              <a:ext uri="{FF2B5EF4-FFF2-40B4-BE49-F238E27FC236}">
                <a16:creationId xmlns:a16="http://schemas.microsoft.com/office/drawing/2014/main" id="{7F93643F-33EB-7F4C-8D0D-27DD784BFD7E}"/>
              </a:ext>
            </a:extLst>
          </p:cNvPr>
          <p:cNvGrpSpPr/>
          <p:nvPr/>
        </p:nvGrpSpPr>
        <p:grpSpPr>
          <a:xfrm>
            <a:off x="3557874" y="5426334"/>
            <a:ext cx="1686972" cy="991339"/>
            <a:chOff x="8775791" y="6537123"/>
            <a:chExt cx="1686972" cy="266017"/>
          </a:xfrm>
        </p:grpSpPr>
        <p:cxnSp>
          <p:nvCxnSpPr>
            <p:cNvPr id="242" name="Straight Arrow Connector 241">
              <a:extLst>
                <a:ext uri="{FF2B5EF4-FFF2-40B4-BE49-F238E27FC236}">
                  <a16:creationId xmlns:a16="http://schemas.microsoft.com/office/drawing/2014/main" id="{131ABE51-57E9-2C43-A80C-EC5248A0207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639570" y="6540059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43" name="Straight Arrow Connector 242">
              <a:extLst>
                <a:ext uri="{FF2B5EF4-FFF2-40B4-BE49-F238E27FC236}">
                  <a16:creationId xmlns:a16="http://schemas.microsoft.com/office/drawing/2014/main" id="{06F464CB-A6E7-4B46-A64B-B3B0BB7E12D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775791" y="6537123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cxnSp>
        <p:nvCxnSpPr>
          <p:cNvPr id="267" name="Elbow Connector 266">
            <a:extLst>
              <a:ext uri="{FF2B5EF4-FFF2-40B4-BE49-F238E27FC236}">
                <a16:creationId xmlns:a16="http://schemas.microsoft.com/office/drawing/2014/main" id="{3064A694-28E8-F14B-8292-C70490E170E1}"/>
              </a:ext>
            </a:extLst>
          </p:cNvPr>
          <p:cNvCxnSpPr>
            <a:cxnSpLocks/>
          </p:cNvCxnSpPr>
          <p:nvPr/>
        </p:nvCxnSpPr>
        <p:spPr>
          <a:xfrm rot="5400000" flipH="1" flipV="1">
            <a:off x="5257430" y="922333"/>
            <a:ext cx="19897" cy="4516867"/>
          </a:xfrm>
          <a:prstGeom prst="bentConnector3">
            <a:avLst>
              <a:gd name="adj1" fmla="val -789878"/>
            </a:avLst>
          </a:prstGeom>
          <a:ln w="12700">
            <a:solidFill>
              <a:srgbClr val="FDC608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0" name="Straight Arrow Connector 269">
            <a:extLst>
              <a:ext uri="{FF2B5EF4-FFF2-40B4-BE49-F238E27FC236}">
                <a16:creationId xmlns:a16="http://schemas.microsoft.com/office/drawing/2014/main" id="{FCE470AF-3372-D74D-9AF7-2FD2C313CE73}"/>
              </a:ext>
            </a:extLst>
          </p:cNvPr>
          <p:cNvCxnSpPr>
            <a:cxnSpLocks/>
            <a:stCxn id="67" idx="1"/>
            <a:endCxn id="11" idx="3"/>
          </p:cNvCxnSpPr>
          <p:nvPr/>
        </p:nvCxnSpPr>
        <p:spPr>
          <a:xfrm flipH="1">
            <a:off x="7029080" y="2896243"/>
            <a:ext cx="115608" cy="616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3" name="Straight Arrow Connector 272">
            <a:extLst>
              <a:ext uri="{FF2B5EF4-FFF2-40B4-BE49-F238E27FC236}">
                <a16:creationId xmlns:a16="http://schemas.microsoft.com/office/drawing/2014/main" id="{7ED570F6-EA97-0E44-9B62-44196D4F5950}"/>
              </a:ext>
            </a:extLst>
          </p:cNvPr>
          <p:cNvCxnSpPr>
            <a:cxnSpLocks/>
            <a:stCxn id="67" idx="3"/>
            <a:endCxn id="12" idx="1"/>
          </p:cNvCxnSpPr>
          <p:nvPr/>
        </p:nvCxnSpPr>
        <p:spPr>
          <a:xfrm flipV="1">
            <a:off x="8836328" y="2887579"/>
            <a:ext cx="112316" cy="8664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6" name="Straight Arrow Connector 275">
            <a:extLst>
              <a:ext uri="{FF2B5EF4-FFF2-40B4-BE49-F238E27FC236}">
                <a16:creationId xmlns:a16="http://schemas.microsoft.com/office/drawing/2014/main" id="{332C472D-7FF7-5040-AF5E-8387FD2A787A}"/>
              </a:ext>
            </a:extLst>
          </p:cNvPr>
          <p:cNvCxnSpPr>
            <a:cxnSpLocks/>
            <a:stCxn id="13" idx="1"/>
            <a:endCxn id="12" idx="3"/>
          </p:cNvCxnSpPr>
          <p:nvPr/>
        </p:nvCxnSpPr>
        <p:spPr>
          <a:xfrm flipH="1">
            <a:off x="10640284" y="2883623"/>
            <a:ext cx="111655" cy="3956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3" name="Elbow Connector 282">
            <a:extLst>
              <a:ext uri="{FF2B5EF4-FFF2-40B4-BE49-F238E27FC236}">
                <a16:creationId xmlns:a16="http://schemas.microsoft.com/office/drawing/2014/main" id="{16C7D6A8-E2E6-E540-B5FB-111971925439}"/>
              </a:ext>
            </a:extLst>
          </p:cNvPr>
          <p:cNvCxnSpPr>
            <a:cxnSpLocks/>
          </p:cNvCxnSpPr>
          <p:nvPr/>
        </p:nvCxnSpPr>
        <p:spPr>
          <a:xfrm rot="5400000" flipH="1" flipV="1">
            <a:off x="8965429" y="932088"/>
            <a:ext cx="19897" cy="4516867"/>
          </a:xfrm>
          <a:prstGeom prst="bentConnector3">
            <a:avLst>
              <a:gd name="adj1" fmla="val -502644"/>
            </a:avLst>
          </a:prstGeom>
          <a:ln w="12700">
            <a:solidFill>
              <a:srgbClr val="4585AB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549064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4618</TotalTime>
  <Words>650</Words>
  <Application>Microsoft Office PowerPoint</Application>
  <PresentationFormat>A3 Paper (297x420 mm)</PresentationFormat>
  <Paragraphs>58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Lato</vt:lpstr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Kayla Boisvert</dc:creator>
  <cp:lastModifiedBy>Office</cp:lastModifiedBy>
  <cp:revision>112</cp:revision>
  <dcterms:created xsi:type="dcterms:W3CDTF">2019-06-17T17:44:47Z</dcterms:created>
  <dcterms:modified xsi:type="dcterms:W3CDTF">2020-04-24T12:46:30Z</dcterms:modified>
</cp:coreProperties>
</file>

<file path=docProps/thumbnail.jpeg>
</file>